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3" d="100"/>
          <a:sy n="33" d="100"/>
        </p:scale>
        <p:origin x="-1747" y="-45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94330217-F49E-4196-84EE-D50DD00329B2}" type="datetimeFigureOut">
              <a:rPr lang="en-IE" smtClean="0"/>
              <a:t>26/04/2021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31ECCC3-9617-40D4-81E7-E18595230263}" type="slidenum">
              <a:rPr lang="en-IE" smtClean="0"/>
              <a:t>‹#›</a:t>
            </a:fld>
            <a:endParaRPr lang="en-IE"/>
          </a:p>
        </p:txBody>
      </p:sp>
    </p:spTree>
    <p:extLst>
      <p:ext uri="{BB962C8B-B14F-4D97-AF65-F5344CB8AC3E}">
        <p14:creationId xmlns:p14="http://schemas.microsoft.com/office/powerpoint/2010/main" val="499166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94330217-F49E-4196-84EE-D50DD00329B2}" type="datetimeFigureOut">
              <a:rPr lang="en-IE" smtClean="0"/>
              <a:t>26/04/2021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31ECCC3-9617-40D4-81E7-E18595230263}" type="slidenum">
              <a:rPr lang="en-IE" smtClean="0"/>
              <a:t>‹#›</a:t>
            </a:fld>
            <a:endParaRPr lang="en-IE"/>
          </a:p>
        </p:txBody>
      </p:sp>
    </p:spTree>
    <p:extLst>
      <p:ext uri="{BB962C8B-B14F-4D97-AF65-F5344CB8AC3E}">
        <p14:creationId xmlns:p14="http://schemas.microsoft.com/office/powerpoint/2010/main" val="2148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94330217-F49E-4196-84EE-D50DD00329B2}" type="datetimeFigureOut">
              <a:rPr lang="en-IE" smtClean="0"/>
              <a:t>26/04/2021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31ECCC3-9617-40D4-81E7-E18595230263}" type="slidenum">
              <a:rPr lang="en-IE" smtClean="0"/>
              <a:t>‹#›</a:t>
            </a:fld>
            <a:endParaRPr lang="en-IE"/>
          </a:p>
        </p:txBody>
      </p:sp>
    </p:spTree>
    <p:extLst>
      <p:ext uri="{BB962C8B-B14F-4D97-AF65-F5344CB8AC3E}">
        <p14:creationId xmlns:p14="http://schemas.microsoft.com/office/powerpoint/2010/main" val="921442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94330217-F49E-4196-84EE-D50DD00329B2}" type="datetimeFigureOut">
              <a:rPr lang="en-IE" smtClean="0"/>
              <a:t>26/04/2021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31ECCC3-9617-40D4-81E7-E18595230263}" type="slidenum">
              <a:rPr lang="en-IE" smtClean="0"/>
              <a:t>‹#›</a:t>
            </a:fld>
            <a:endParaRPr lang="en-IE"/>
          </a:p>
        </p:txBody>
      </p:sp>
    </p:spTree>
    <p:extLst>
      <p:ext uri="{BB962C8B-B14F-4D97-AF65-F5344CB8AC3E}">
        <p14:creationId xmlns:p14="http://schemas.microsoft.com/office/powerpoint/2010/main" val="209882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330217-F49E-4196-84EE-D50DD00329B2}" type="datetimeFigureOut">
              <a:rPr lang="en-IE" smtClean="0"/>
              <a:t>26/04/2021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31ECCC3-9617-40D4-81E7-E18595230263}" type="slidenum">
              <a:rPr lang="en-IE" smtClean="0"/>
              <a:t>‹#›</a:t>
            </a:fld>
            <a:endParaRPr lang="en-IE"/>
          </a:p>
        </p:txBody>
      </p:sp>
    </p:spTree>
    <p:extLst>
      <p:ext uri="{BB962C8B-B14F-4D97-AF65-F5344CB8AC3E}">
        <p14:creationId xmlns:p14="http://schemas.microsoft.com/office/powerpoint/2010/main" val="270855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94330217-F49E-4196-84EE-D50DD00329B2}" type="datetimeFigureOut">
              <a:rPr lang="en-IE" smtClean="0"/>
              <a:t>26/04/2021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31ECCC3-9617-40D4-81E7-E18595230263}" type="slidenum">
              <a:rPr lang="en-IE" smtClean="0"/>
              <a:t>‹#›</a:t>
            </a:fld>
            <a:endParaRPr lang="en-IE"/>
          </a:p>
        </p:txBody>
      </p:sp>
    </p:spTree>
    <p:extLst>
      <p:ext uri="{BB962C8B-B14F-4D97-AF65-F5344CB8AC3E}">
        <p14:creationId xmlns:p14="http://schemas.microsoft.com/office/powerpoint/2010/main" val="3729345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94330217-F49E-4196-84EE-D50DD00329B2}" type="datetimeFigureOut">
              <a:rPr lang="en-IE" smtClean="0"/>
              <a:t>26/04/2021</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D31ECCC3-9617-40D4-81E7-E18595230263}" type="slidenum">
              <a:rPr lang="en-IE" smtClean="0"/>
              <a:t>‹#›</a:t>
            </a:fld>
            <a:endParaRPr lang="en-IE"/>
          </a:p>
        </p:txBody>
      </p:sp>
    </p:spTree>
    <p:extLst>
      <p:ext uri="{BB962C8B-B14F-4D97-AF65-F5344CB8AC3E}">
        <p14:creationId xmlns:p14="http://schemas.microsoft.com/office/powerpoint/2010/main" val="3902861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94330217-F49E-4196-84EE-D50DD00329B2}" type="datetimeFigureOut">
              <a:rPr lang="en-IE" smtClean="0"/>
              <a:t>26/04/2021</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D31ECCC3-9617-40D4-81E7-E18595230263}" type="slidenum">
              <a:rPr lang="en-IE" smtClean="0"/>
              <a:t>‹#›</a:t>
            </a:fld>
            <a:endParaRPr lang="en-IE"/>
          </a:p>
        </p:txBody>
      </p:sp>
    </p:spTree>
    <p:extLst>
      <p:ext uri="{BB962C8B-B14F-4D97-AF65-F5344CB8AC3E}">
        <p14:creationId xmlns:p14="http://schemas.microsoft.com/office/powerpoint/2010/main" val="2435591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330217-F49E-4196-84EE-D50DD00329B2}" type="datetimeFigureOut">
              <a:rPr lang="en-IE" smtClean="0"/>
              <a:t>26/04/2021</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D31ECCC3-9617-40D4-81E7-E18595230263}" type="slidenum">
              <a:rPr lang="en-IE" smtClean="0"/>
              <a:t>‹#›</a:t>
            </a:fld>
            <a:endParaRPr lang="en-IE"/>
          </a:p>
        </p:txBody>
      </p:sp>
    </p:spTree>
    <p:extLst>
      <p:ext uri="{BB962C8B-B14F-4D97-AF65-F5344CB8AC3E}">
        <p14:creationId xmlns:p14="http://schemas.microsoft.com/office/powerpoint/2010/main" val="1418352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330217-F49E-4196-84EE-D50DD00329B2}" type="datetimeFigureOut">
              <a:rPr lang="en-IE" smtClean="0"/>
              <a:t>26/04/2021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31ECCC3-9617-40D4-81E7-E18595230263}" type="slidenum">
              <a:rPr lang="en-IE" smtClean="0"/>
              <a:t>‹#›</a:t>
            </a:fld>
            <a:endParaRPr lang="en-IE"/>
          </a:p>
        </p:txBody>
      </p:sp>
    </p:spTree>
    <p:extLst>
      <p:ext uri="{BB962C8B-B14F-4D97-AF65-F5344CB8AC3E}">
        <p14:creationId xmlns:p14="http://schemas.microsoft.com/office/powerpoint/2010/main" val="2526652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330217-F49E-4196-84EE-D50DD00329B2}" type="datetimeFigureOut">
              <a:rPr lang="en-IE" smtClean="0"/>
              <a:t>26/04/2021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31ECCC3-9617-40D4-81E7-E18595230263}" type="slidenum">
              <a:rPr lang="en-IE" smtClean="0"/>
              <a:t>‹#›</a:t>
            </a:fld>
            <a:endParaRPr lang="en-IE"/>
          </a:p>
        </p:txBody>
      </p:sp>
    </p:spTree>
    <p:extLst>
      <p:ext uri="{BB962C8B-B14F-4D97-AF65-F5344CB8AC3E}">
        <p14:creationId xmlns:p14="http://schemas.microsoft.com/office/powerpoint/2010/main" val="201339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330217-F49E-4196-84EE-D50DD00329B2}" type="datetimeFigureOut">
              <a:rPr lang="en-IE" smtClean="0"/>
              <a:t>26/04/2021</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ECCC3-9617-40D4-81E7-E18595230263}" type="slidenum">
              <a:rPr lang="en-IE" smtClean="0"/>
              <a:t>‹#›</a:t>
            </a:fld>
            <a:endParaRPr lang="en-IE"/>
          </a:p>
        </p:txBody>
      </p:sp>
    </p:spTree>
    <p:extLst>
      <p:ext uri="{BB962C8B-B14F-4D97-AF65-F5344CB8AC3E}">
        <p14:creationId xmlns:p14="http://schemas.microsoft.com/office/powerpoint/2010/main" val="2780067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984375"/>
          </a:xfrm>
        </p:spPr>
        <p:txBody>
          <a:bodyPr>
            <a:normAutofit fontScale="90000"/>
          </a:bodyPr>
          <a:lstStyle/>
          <a:p>
            <a:r>
              <a:rPr lang="en-IE" dirty="0" smtClean="0"/>
              <a:t>Roseville, formerly Leixlip Gate Lodge to Lucan Demesne: Part 1, The Toll House</a:t>
            </a:r>
            <a:endParaRPr lang="en-IE" dirty="0"/>
          </a:p>
        </p:txBody>
      </p:sp>
      <p:sp>
        <p:nvSpPr>
          <p:cNvPr id="3" name="Subtitle 2"/>
          <p:cNvSpPr>
            <a:spLocks noGrp="1"/>
          </p:cNvSpPr>
          <p:nvPr>
            <p:ph type="subTitle" idx="1"/>
          </p:nvPr>
        </p:nvSpPr>
        <p:spPr>
          <a:xfrm>
            <a:off x="1371600" y="4572000"/>
            <a:ext cx="6400800" cy="1066800"/>
          </a:xfrm>
        </p:spPr>
        <p:txBody>
          <a:bodyPr>
            <a:normAutofit lnSpcReduction="10000"/>
          </a:bodyPr>
          <a:lstStyle/>
          <a:p>
            <a:r>
              <a:rPr lang="en-IE" dirty="0" smtClean="0"/>
              <a:t>Compiled by John Colgan </a:t>
            </a:r>
            <a:r>
              <a:rPr lang="en-IE" dirty="0" smtClean="0"/>
              <a:t>©</a:t>
            </a:r>
          </a:p>
          <a:p>
            <a:r>
              <a:rPr lang="en-IE" dirty="0" smtClean="0"/>
              <a:t>Augmented, 26/4/2021</a:t>
            </a:r>
            <a:endParaRPr lang="en-IE" dirty="0"/>
          </a:p>
        </p:txBody>
      </p:sp>
    </p:spTree>
    <p:extLst>
      <p:ext uri="{BB962C8B-B14F-4D97-AF65-F5344CB8AC3E}">
        <p14:creationId xmlns:p14="http://schemas.microsoft.com/office/powerpoint/2010/main" val="2676507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IE" dirty="0" smtClean="0"/>
              <a:t>Letter to SDCC alleging UD on Roseville</a:t>
            </a:r>
            <a:endParaRPr lang="en-IE" dirty="0"/>
          </a:p>
        </p:txBody>
      </p:sp>
      <p:sp>
        <p:nvSpPr>
          <p:cNvPr id="3" name="Content Placeholder 2"/>
          <p:cNvSpPr>
            <a:spLocks noGrp="1"/>
          </p:cNvSpPr>
          <p:nvPr>
            <p:ph idx="1"/>
          </p:nvPr>
        </p:nvSpPr>
        <p:spPr>
          <a:xfrm>
            <a:off x="457200" y="1219200"/>
            <a:ext cx="8229600" cy="4906963"/>
          </a:xfrm>
        </p:spPr>
        <p:txBody>
          <a:bodyPr/>
          <a:lstStyle/>
          <a:p>
            <a:r>
              <a:rPr lang="en-IE" dirty="0" smtClean="0"/>
              <a:t>John Colgan sent a letter dated 30/11/2020 to SDCC re timber (</a:t>
            </a:r>
            <a:r>
              <a:rPr lang="en-IE" dirty="0" err="1" smtClean="0"/>
              <a:t>Shomera</a:t>
            </a:r>
            <a:r>
              <a:rPr lang="en-IE" dirty="0" smtClean="0"/>
              <a:t>) room erected on 11/11/2020 on site, facilitated by the cutting down of timbers, and not in compliance with the development plan for the site zoning etc.</a:t>
            </a:r>
          </a:p>
          <a:p>
            <a:pPr marL="0" indent="0">
              <a:buNone/>
            </a:pPr>
            <a:r>
              <a:rPr lang="en-IE"/>
              <a:t>  </a:t>
            </a:r>
            <a:endParaRPr lang="en-IE" smtClean="0"/>
          </a:p>
          <a:p>
            <a:pPr marL="0" indent="0">
              <a:buNone/>
            </a:pPr>
            <a:r>
              <a:rPr lang="en-IE" smtClean="0"/>
              <a:t>He </a:t>
            </a:r>
            <a:r>
              <a:rPr lang="en-IE" dirty="0" smtClean="0"/>
              <a:t>asked that an Enforcement Notice be issued requiring the structure to be removed and wooded landscape be replaced and more..</a:t>
            </a:r>
          </a:p>
          <a:p>
            <a:pPr marL="0" indent="0">
              <a:buNone/>
            </a:pPr>
            <a:endParaRPr lang="en-IE" dirty="0"/>
          </a:p>
        </p:txBody>
      </p:sp>
    </p:spTree>
    <p:extLst>
      <p:ext uri="{BB962C8B-B14F-4D97-AF65-F5344CB8AC3E}">
        <p14:creationId xmlns:p14="http://schemas.microsoft.com/office/powerpoint/2010/main" val="2949884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555750"/>
          </a:xfrm>
        </p:spPr>
        <p:txBody>
          <a:bodyPr>
            <a:normAutofit/>
          </a:bodyPr>
          <a:lstStyle/>
          <a:p>
            <a:r>
              <a:rPr lang="en-IE" dirty="0" err="1" smtClean="0"/>
              <a:t>Liffey</a:t>
            </a:r>
            <a:r>
              <a:rPr lang="en-IE" dirty="0" smtClean="0"/>
              <a:t> Bridge at Leixlip: a protected structure in Co Dublin (to left of central arch) and in Kildare for remaining 3.5  arches.  The Toll House (shown here) is a protected structure in Kildare, RPS No. B11-44; NIAH Ref: 11804076, Leixlip</a:t>
            </a:r>
            <a:endParaRPr lang="en-IE"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43200" y="1981200"/>
            <a:ext cx="6052266" cy="3754406"/>
          </a:xfrm>
        </p:spPr>
      </p:pic>
      <p:sp>
        <p:nvSpPr>
          <p:cNvPr id="6" name="Text Placeholder 5"/>
          <p:cNvSpPr>
            <a:spLocks noGrp="1"/>
          </p:cNvSpPr>
          <p:nvPr>
            <p:ph type="body" sz="half" idx="2"/>
          </p:nvPr>
        </p:nvSpPr>
        <p:spPr>
          <a:xfrm>
            <a:off x="457201" y="1752600"/>
            <a:ext cx="2057399" cy="4724400"/>
          </a:xfrm>
        </p:spPr>
        <p:txBody>
          <a:bodyPr>
            <a:normAutofit fontScale="92500"/>
          </a:bodyPr>
          <a:lstStyle/>
          <a:p>
            <a:endParaRPr lang="en-IE" dirty="0" smtClean="0"/>
          </a:p>
          <a:p>
            <a:r>
              <a:rPr lang="en-IE" dirty="0" smtClean="0"/>
              <a:t>The Toll House is on a half acre gross site, a near rectangle from the river northwards and contained by the  River </a:t>
            </a:r>
            <a:r>
              <a:rPr lang="en-IE" dirty="0" err="1" smtClean="0"/>
              <a:t>Liffey</a:t>
            </a:r>
            <a:r>
              <a:rPr lang="en-IE" dirty="0" smtClean="0"/>
              <a:t> near the  containment wall, bridge wall and two block walls. </a:t>
            </a:r>
          </a:p>
          <a:p>
            <a:r>
              <a:rPr lang="en-IE" dirty="0" smtClean="0"/>
              <a:t>The projection of the site eastwards by the river’s edge is public parkland as a condition of the planning permissions  on the nearby Castle Park enclave of ca 15 houses in Leixlip, Co Kildare. The park is approximately 15m wide from the  escarpment to the river on the north bank.</a:t>
            </a:r>
          </a:p>
          <a:p>
            <a:r>
              <a:rPr lang="en-IE" dirty="0" smtClean="0"/>
              <a:t>This photo is from the Valentine Collection of ca 1900.</a:t>
            </a:r>
            <a:endParaRPr lang="en-IE" dirty="0"/>
          </a:p>
        </p:txBody>
      </p:sp>
    </p:spTree>
    <p:extLst>
      <p:ext uri="{BB962C8B-B14F-4D97-AF65-F5344CB8AC3E}">
        <p14:creationId xmlns:p14="http://schemas.microsoft.com/office/powerpoint/2010/main" val="1165775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382000" cy="1162050"/>
          </a:xfrm>
        </p:spPr>
        <p:txBody>
          <a:bodyPr/>
          <a:lstStyle/>
          <a:p>
            <a:r>
              <a:rPr lang="en-IE" dirty="0" smtClean="0"/>
              <a:t>Composite View of </a:t>
            </a:r>
            <a:r>
              <a:rPr lang="en-IE" dirty="0" err="1" smtClean="0"/>
              <a:t>Liffey</a:t>
            </a:r>
            <a:r>
              <a:rPr lang="en-IE" dirty="0" smtClean="0"/>
              <a:t> Bridge, Toll House &amp; Garden, 1990s.  The Toll House (from ca 1730) is a protected structure in the Co Kildare Development Plan since this classification began, on or before ca 1971.</a:t>
            </a:r>
            <a:endParaRPr lang="en-IE"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651602"/>
            <a:ext cx="8305800" cy="2325624"/>
          </a:xfrm>
        </p:spPr>
      </p:pic>
      <p:sp>
        <p:nvSpPr>
          <p:cNvPr id="4" name="Text Placeholder 3"/>
          <p:cNvSpPr>
            <a:spLocks noGrp="1"/>
          </p:cNvSpPr>
          <p:nvPr>
            <p:ph type="body" sz="half" idx="2"/>
          </p:nvPr>
        </p:nvSpPr>
        <p:spPr>
          <a:xfrm>
            <a:off x="457200" y="1435101"/>
            <a:ext cx="3008313" cy="165100"/>
          </a:xfrm>
        </p:spPr>
        <p:txBody>
          <a:bodyPr>
            <a:normAutofit fontScale="40000" lnSpcReduction="20000"/>
          </a:bodyPr>
          <a:lstStyle/>
          <a:p>
            <a:endParaRPr lang="en-IE" dirty="0"/>
          </a:p>
        </p:txBody>
      </p:sp>
    </p:spTree>
    <p:extLst>
      <p:ext uri="{BB962C8B-B14F-4D97-AF65-F5344CB8AC3E}">
        <p14:creationId xmlns:p14="http://schemas.microsoft.com/office/powerpoint/2010/main" val="462528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305800" cy="1631950"/>
          </a:xfrm>
        </p:spPr>
        <p:txBody>
          <a:bodyPr>
            <a:normAutofit fontScale="90000"/>
          </a:bodyPr>
          <a:lstStyle/>
          <a:p>
            <a:r>
              <a:rPr lang="en-IE" dirty="0" smtClean="0"/>
              <a:t>Aerial Drone photo, 1/5/2018, taken by Martin Blake for KCC. Roseville, as extended, is in bottom left hand corner. </a:t>
            </a:r>
            <a:r>
              <a:rPr lang="en-IE" dirty="0" smtClean="0"/>
              <a:t> Shows tarmacked area. </a:t>
            </a:r>
            <a:r>
              <a:rPr lang="en-IE" dirty="0" smtClean="0"/>
              <a:t>The Toll House, a 3 storey early 18</a:t>
            </a:r>
            <a:r>
              <a:rPr lang="en-IE" baseline="30000" dirty="0" smtClean="0"/>
              <a:t>th</a:t>
            </a:r>
            <a:r>
              <a:rPr lang="en-IE" dirty="0" smtClean="0"/>
              <a:t> c house, is by </a:t>
            </a:r>
            <a:r>
              <a:rPr lang="en-IE" dirty="0" err="1" smtClean="0"/>
              <a:t>Liffey</a:t>
            </a:r>
            <a:r>
              <a:rPr lang="en-IE" dirty="0" smtClean="0"/>
              <a:t> edge and Bridge with river frontage to blue railing on river bank. The </a:t>
            </a:r>
            <a:r>
              <a:rPr lang="en-IE" dirty="0" err="1" smtClean="0"/>
              <a:t>Liffey</a:t>
            </a:r>
            <a:r>
              <a:rPr lang="en-IE" dirty="0" smtClean="0"/>
              <a:t> Valley extends to the Bridge and much of the timber on south bank, for conservation and extension in SDCC’s Development Plan,  has been cut down since by or for Roseville owner/occupier.</a:t>
            </a:r>
            <a:endParaRPr lang="en-IE"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981200"/>
            <a:ext cx="8229600" cy="4627085"/>
          </a:xfrm>
        </p:spPr>
      </p:pic>
      <p:sp>
        <p:nvSpPr>
          <p:cNvPr id="4" name="Text Placeholder 3"/>
          <p:cNvSpPr>
            <a:spLocks noGrp="1"/>
          </p:cNvSpPr>
          <p:nvPr>
            <p:ph type="body" sz="half" idx="2"/>
          </p:nvPr>
        </p:nvSpPr>
        <p:spPr>
          <a:xfrm>
            <a:off x="457200" y="1435101"/>
            <a:ext cx="3008313" cy="317500"/>
          </a:xfrm>
        </p:spPr>
        <p:txBody>
          <a:bodyPr/>
          <a:lstStyle/>
          <a:p>
            <a:endParaRPr lang="en-IE" dirty="0"/>
          </a:p>
        </p:txBody>
      </p:sp>
    </p:spTree>
    <p:extLst>
      <p:ext uri="{BB962C8B-B14F-4D97-AF65-F5344CB8AC3E}">
        <p14:creationId xmlns:p14="http://schemas.microsoft.com/office/powerpoint/2010/main" val="1334210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022350"/>
          </a:xfrm>
        </p:spPr>
        <p:txBody>
          <a:bodyPr>
            <a:normAutofit/>
          </a:bodyPr>
          <a:lstStyle/>
          <a:p>
            <a:r>
              <a:rPr lang="en-IE" dirty="0" smtClean="0"/>
              <a:t>Toll House viewed from East, taken 5/9/2008. The oriel window on the 3</a:t>
            </a:r>
            <a:r>
              <a:rPr lang="en-IE" baseline="30000" dirty="0" smtClean="0"/>
              <a:t>rd</a:t>
            </a:r>
            <a:r>
              <a:rPr lang="en-IE" dirty="0" smtClean="0"/>
              <a:t> storey overlooks the river. Hall door to Bridge, but red garden door is mainly used as the hall door opens directly onto a busy road (&gt;12K vehicles a day)</a:t>
            </a:r>
            <a:endParaRPr lang="en-IE"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0" y="1828800"/>
            <a:ext cx="5983388" cy="3992041"/>
          </a:xfrm>
        </p:spPr>
      </p:pic>
      <p:sp>
        <p:nvSpPr>
          <p:cNvPr id="4" name="Text Placeholder 3"/>
          <p:cNvSpPr>
            <a:spLocks noGrp="1"/>
          </p:cNvSpPr>
          <p:nvPr>
            <p:ph type="body" sz="half" idx="2"/>
          </p:nvPr>
        </p:nvSpPr>
        <p:spPr>
          <a:xfrm>
            <a:off x="457201" y="1435100"/>
            <a:ext cx="2438400" cy="5270500"/>
          </a:xfrm>
        </p:spPr>
        <p:txBody>
          <a:bodyPr>
            <a:normAutofit fontScale="92500" lnSpcReduction="10000"/>
          </a:bodyPr>
          <a:lstStyle/>
          <a:p>
            <a:r>
              <a:rPr lang="en-IE" b="1" dirty="0" smtClean="0"/>
              <a:t>Three planning permissions were obtained</a:t>
            </a:r>
            <a:r>
              <a:rPr lang="en-IE" dirty="0" smtClean="0"/>
              <a:t>:</a:t>
            </a:r>
          </a:p>
          <a:p>
            <a:r>
              <a:rPr lang="en-IE" dirty="0" smtClean="0"/>
              <a:t>* In ca 1976 for general  upgrade /conservation.</a:t>
            </a:r>
          </a:p>
          <a:p>
            <a:r>
              <a:rPr lang="en-IE" dirty="0" smtClean="0"/>
              <a:t>* In early 1990s to alter the ground floor windows and garden door to allow more light in.</a:t>
            </a:r>
          </a:p>
          <a:p>
            <a:r>
              <a:rPr lang="en-IE" dirty="0" smtClean="0"/>
              <a:t>* In 2017 to enclose the yard between the river’s edge and the rear of the house, with separate side entrance and drainage improvements to inhibit flooding. </a:t>
            </a:r>
          </a:p>
          <a:p>
            <a:endParaRPr lang="en-IE" dirty="0" smtClean="0"/>
          </a:p>
          <a:p>
            <a:r>
              <a:rPr lang="en-IE" dirty="0" smtClean="0"/>
              <a:t>The collapsed  riverside wall was rebuilt and buttressed by a concrete path along it and a steps down to the path, all on the property which hitherto extended a few metres into  what has been ‘handed back’ to the river. </a:t>
            </a:r>
          </a:p>
          <a:p>
            <a:r>
              <a:rPr lang="en-IE" dirty="0" smtClean="0"/>
              <a:t>The drive and parking area is all gravelled and </a:t>
            </a:r>
            <a:r>
              <a:rPr lang="en-IE" dirty="0" err="1" smtClean="0"/>
              <a:t>french</a:t>
            </a:r>
            <a:r>
              <a:rPr lang="en-IE" dirty="0" smtClean="0"/>
              <a:t>- drained.</a:t>
            </a:r>
            <a:endParaRPr lang="en-IE" dirty="0"/>
          </a:p>
        </p:txBody>
      </p:sp>
    </p:spTree>
    <p:extLst>
      <p:ext uri="{BB962C8B-B14F-4D97-AF65-F5344CB8AC3E}">
        <p14:creationId xmlns:p14="http://schemas.microsoft.com/office/powerpoint/2010/main" val="1203804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305800" cy="1162050"/>
          </a:xfrm>
        </p:spPr>
        <p:txBody>
          <a:bodyPr>
            <a:normAutofit fontScale="90000"/>
          </a:bodyPr>
          <a:lstStyle/>
          <a:p>
            <a:r>
              <a:rPr lang="en-IE" dirty="0" smtClean="0"/>
              <a:t>Toll House from the southerly direction, taken from Bridge wall while road drainage improvements were being undertaken by KCC. The large sycamore tree has been cut in two by surgeons, consequent on a bough breaking off and holing a slate in the roof.</a:t>
            </a:r>
            <a:endParaRPr lang="en-IE"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00400" y="1761927"/>
            <a:ext cx="5776736" cy="3249414"/>
          </a:xfrm>
        </p:spPr>
      </p:pic>
      <p:sp>
        <p:nvSpPr>
          <p:cNvPr id="4" name="Text Placeholder 3"/>
          <p:cNvSpPr>
            <a:spLocks noGrp="1"/>
          </p:cNvSpPr>
          <p:nvPr>
            <p:ph type="body" sz="half" idx="2"/>
          </p:nvPr>
        </p:nvSpPr>
        <p:spPr>
          <a:xfrm>
            <a:off x="457201" y="1828800"/>
            <a:ext cx="2743199" cy="4876800"/>
          </a:xfrm>
        </p:spPr>
        <p:txBody>
          <a:bodyPr>
            <a:normAutofit lnSpcReduction="10000"/>
          </a:bodyPr>
          <a:lstStyle/>
          <a:p>
            <a:r>
              <a:rPr lang="en-IE" dirty="0" smtClean="0"/>
              <a:t>The yard on extreme left has been recently roofed over and lighted, with the benefit of planning permission. The drain in the wall, indicated by the dark stain, has been eliminated. </a:t>
            </a:r>
          </a:p>
          <a:p>
            <a:endParaRPr lang="en-IE" dirty="0"/>
          </a:p>
          <a:p>
            <a:r>
              <a:rPr lang="en-IE" dirty="0" smtClean="0"/>
              <a:t>There are two other sycamores in the garden. One,  near to neighbouring property, has, on the advice of a tree surgeon, Shane Petrie, been reduced by one third in height. All three sycamores are about 200 years old.</a:t>
            </a:r>
          </a:p>
          <a:p>
            <a:endParaRPr lang="en-IE" dirty="0" smtClean="0"/>
          </a:p>
          <a:p>
            <a:r>
              <a:rPr lang="en-IE" dirty="0" smtClean="0"/>
              <a:t>The Toll House was built contemporaneously with the Toll Bridge as part of the Dublin to Kinnegad Turnpike Act, 1729, scheme.  Part acts as a buttress  for the Bridge; the  rear portion  of the house was added some 13 years later.</a:t>
            </a:r>
            <a:endParaRPr lang="en-IE" dirty="0"/>
          </a:p>
        </p:txBody>
      </p:sp>
    </p:spTree>
    <p:extLst>
      <p:ext uri="{BB962C8B-B14F-4D97-AF65-F5344CB8AC3E}">
        <p14:creationId xmlns:p14="http://schemas.microsoft.com/office/powerpoint/2010/main" val="1810967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096962"/>
          </a:xfrm>
        </p:spPr>
        <p:txBody>
          <a:bodyPr>
            <a:normAutofit fontScale="90000"/>
          </a:bodyPr>
          <a:lstStyle/>
          <a:p>
            <a:r>
              <a:rPr lang="en-IE" dirty="0" smtClean="0"/>
              <a:t>Riverside Sycamore tree before and after cut, 20/4/2018</a:t>
            </a:r>
            <a:endParaRPr lang="en-IE" dirty="0"/>
          </a:p>
        </p:txBody>
      </p:sp>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62037" y="1600200"/>
            <a:ext cx="2828925" cy="5029200"/>
          </a:xfrm>
        </p:spPr>
      </p:pic>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53037" y="1600200"/>
            <a:ext cx="2828925" cy="5029200"/>
          </a:xfrm>
        </p:spPr>
      </p:pic>
    </p:spTree>
    <p:extLst>
      <p:ext uri="{BB962C8B-B14F-4D97-AF65-F5344CB8AC3E}">
        <p14:creationId xmlns:p14="http://schemas.microsoft.com/office/powerpoint/2010/main" val="69328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Toll House Details</a:t>
            </a:r>
            <a:endParaRPr lang="en-IE" dirty="0"/>
          </a:p>
        </p:txBody>
      </p:sp>
      <p:sp>
        <p:nvSpPr>
          <p:cNvPr id="3" name="Content Placeholder 2"/>
          <p:cNvSpPr>
            <a:spLocks noGrp="1"/>
          </p:cNvSpPr>
          <p:nvPr>
            <p:ph sz="half" idx="1"/>
          </p:nvPr>
        </p:nvSpPr>
        <p:spPr>
          <a:xfrm>
            <a:off x="457200" y="1295400"/>
            <a:ext cx="4038600" cy="5334000"/>
          </a:xfrm>
        </p:spPr>
        <p:txBody>
          <a:bodyPr>
            <a:normAutofit fontScale="55000" lnSpcReduction="20000"/>
          </a:bodyPr>
          <a:lstStyle/>
          <a:p>
            <a:r>
              <a:rPr lang="en-IE" dirty="0" smtClean="0"/>
              <a:t>The gross internal space is 2,000 </a:t>
            </a:r>
            <a:r>
              <a:rPr lang="en-IE" dirty="0" err="1" smtClean="0"/>
              <a:t>sq</a:t>
            </a:r>
            <a:r>
              <a:rPr lang="en-IE" dirty="0" smtClean="0"/>
              <a:t> feet. Much is taken up with large footprints for two chimney breasts and staircase.</a:t>
            </a:r>
          </a:p>
          <a:p>
            <a:pPr marL="0" indent="0">
              <a:buNone/>
            </a:pPr>
            <a:endParaRPr lang="en-IE" dirty="0" smtClean="0"/>
          </a:p>
          <a:p>
            <a:r>
              <a:rPr lang="en-IE" dirty="0" smtClean="0"/>
              <a:t>The extension added ~305 </a:t>
            </a:r>
            <a:r>
              <a:rPr lang="en-IE" dirty="0" err="1" smtClean="0"/>
              <a:t>sq</a:t>
            </a:r>
            <a:r>
              <a:rPr lang="en-IE" dirty="0" smtClean="0"/>
              <a:t> </a:t>
            </a:r>
            <a:r>
              <a:rPr lang="en-IE" dirty="0" err="1" smtClean="0"/>
              <a:t>ft</a:t>
            </a:r>
            <a:r>
              <a:rPr lang="en-IE" dirty="0" smtClean="0"/>
              <a:t> to the area.</a:t>
            </a:r>
          </a:p>
          <a:p>
            <a:pPr marL="0" indent="0">
              <a:buNone/>
            </a:pPr>
            <a:endParaRPr lang="en-IE" dirty="0" smtClean="0"/>
          </a:p>
          <a:p>
            <a:r>
              <a:rPr lang="en-IE" dirty="0" smtClean="0"/>
              <a:t>In addition, there are 2 tunnels, 20ft by 12ft, under the bridge road which belong to the property</a:t>
            </a:r>
          </a:p>
          <a:p>
            <a:pPr marL="0" indent="0">
              <a:buNone/>
            </a:pPr>
            <a:endParaRPr lang="en-IE" dirty="0" smtClean="0"/>
          </a:p>
          <a:p>
            <a:r>
              <a:rPr lang="en-IE" dirty="0" smtClean="0"/>
              <a:t>There’s a small green house and the garden has been extensively cultivated in flowers and shrubs.</a:t>
            </a:r>
          </a:p>
          <a:p>
            <a:endParaRPr lang="en-IE" dirty="0" smtClean="0"/>
          </a:p>
          <a:p>
            <a:r>
              <a:rPr lang="en-IE" dirty="0" smtClean="0"/>
              <a:t>We’ve owned the House since October, 1991.</a:t>
            </a:r>
            <a:endParaRPr lang="en-IE" dirty="0"/>
          </a:p>
        </p:txBody>
      </p:sp>
      <p:sp>
        <p:nvSpPr>
          <p:cNvPr id="4" name="Content Placeholder 3"/>
          <p:cNvSpPr>
            <a:spLocks noGrp="1"/>
          </p:cNvSpPr>
          <p:nvPr>
            <p:ph sz="half" idx="2"/>
          </p:nvPr>
        </p:nvSpPr>
        <p:spPr>
          <a:xfrm>
            <a:off x="4648200" y="1295400"/>
            <a:ext cx="4191000" cy="5334000"/>
          </a:xfrm>
        </p:spPr>
        <p:txBody>
          <a:bodyPr>
            <a:normAutofit fontScale="55000" lnSpcReduction="20000"/>
          </a:bodyPr>
          <a:lstStyle/>
          <a:p>
            <a:r>
              <a:rPr lang="en-IE" dirty="0" smtClean="0"/>
              <a:t>The House was valued by two reputable </a:t>
            </a:r>
            <a:r>
              <a:rPr lang="en-IE" dirty="0" err="1" smtClean="0"/>
              <a:t>valuers</a:t>
            </a:r>
            <a:r>
              <a:rPr lang="en-IE" dirty="0" smtClean="0"/>
              <a:t> in 2007 at between €1.1 and €1.4 million, before the extension was added.</a:t>
            </a:r>
          </a:p>
          <a:p>
            <a:endParaRPr lang="en-IE" dirty="0" smtClean="0"/>
          </a:p>
          <a:p>
            <a:r>
              <a:rPr lang="en-IE" dirty="0" smtClean="0"/>
              <a:t>Prior to the recent works – unauthorised works – on Roseville opposite, the Toll House and garden enjoyed  privacy from the southerly direction. Privacy was effected (for both properties) by a wildly wooded area covering the escarpment down to the river wall and extending above the  plateau which comprises Roseville’s lawn. This constitutes part of the </a:t>
            </a:r>
            <a:r>
              <a:rPr lang="en-IE" dirty="0" err="1" smtClean="0"/>
              <a:t>Liffey</a:t>
            </a:r>
            <a:r>
              <a:rPr lang="en-IE" dirty="0" smtClean="0"/>
              <a:t> Valley the preservation of which is part of the SDCC Development Plan.</a:t>
            </a:r>
          </a:p>
          <a:p>
            <a:pPr marL="0" indent="0">
              <a:buNone/>
            </a:pPr>
            <a:endParaRPr lang="en-IE" dirty="0" smtClean="0"/>
          </a:p>
          <a:p>
            <a:r>
              <a:rPr lang="en-IE" dirty="0" smtClean="0"/>
              <a:t>No Roseville building could be seen and only the space immediately above the lawn to the east was visible</a:t>
            </a:r>
            <a:r>
              <a:rPr lang="en-IE" dirty="0"/>
              <a:t> </a:t>
            </a:r>
            <a:r>
              <a:rPr lang="en-IE" dirty="0" smtClean="0"/>
              <a:t>through trees. </a:t>
            </a:r>
          </a:p>
          <a:p>
            <a:pPr marL="0" indent="0">
              <a:buNone/>
            </a:pPr>
            <a:endParaRPr lang="en-IE" dirty="0" smtClean="0"/>
          </a:p>
          <a:p>
            <a:r>
              <a:rPr lang="en-IE" dirty="0" smtClean="0"/>
              <a:t>The remainder was a wooded wilderness. </a:t>
            </a:r>
          </a:p>
          <a:p>
            <a:pPr marL="0" indent="0">
              <a:buNone/>
            </a:pPr>
            <a:endParaRPr lang="en-IE" dirty="0" smtClean="0"/>
          </a:p>
          <a:p>
            <a:r>
              <a:rPr lang="en-IE" dirty="0" smtClean="0"/>
              <a:t>There were no  functioning steps or stairs down the centre of the embankment</a:t>
            </a:r>
            <a:r>
              <a:rPr lang="en-IE" dirty="0"/>
              <a:t> </a:t>
            </a:r>
            <a:r>
              <a:rPr lang="en-IE" dirty="0" smtClean="0"/>
              <a:t>and no bright stair rail.</a:t>
            </a:r>
            <a:endParaRPr lang="en-IE" dirty="0"/>
          </a:p>
        </p:txBody>
      </p:sp>
    </p:spTree>
    <p:extLst>
      <p:ext uri="{BB962C8B-B14F-4D97-AF65-F5344CB8AC3E}">
        <p14:creationId xmlns:p14="http://schemas.microsoft.com/office/powerpoint/2010/main" val="2003788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92162"/>
          </a:xfrm>
        </p:spPr>
        <p:txBody>
          <a:bodyPr/>
          <a:lstStyle/>
          <a:p>
            <a:r>
              <a:rPr lang="en-IE" dirty="0" smtClean="0"/>
              <a:t>Roseville Developments…</a:t>
            </a:r>
            <a:endParaRPr lang="en-IE" dirty="0"/>
          </a:p>
        </p:txBody>
      </p:sp>
      <p:sp>
        <p:nvSpPr>
          <p:cNvPr id="6" name="Content Placeholder 5"/>
          <p:cNvSpPr>
            <a:spLocks noGrp="1"/>
          </p:cNvSpPr>
          <p:nvPr>
            <p:ph idx="1"/>
          </p:nvPr>
        </p:nvSpPr>
        <p:spPr>
          <a:xfrm>
            <a:off x="457200" y="1295400"/>
            <a:ext cx="8229600" cy="5334000"/>
          </a:xfrm>
        </p:spPr>
        <p:txBody>
          <a:bodyPr>
            <a:normAutofit fontScale="92500" lnSpcReduction="20000"/>
          </a:bodyPr>
          <a:lstStyle/>
          <a:p>
            <a:r>
              <a:rPr lang="en-IE" sz="1400" dirty="0" smtClean="0"/>
              <a:t>A woman, announcing herself as Lara </a:t>
            </a:r>
            <a:r>
              <a:rPr lang="en-IE" sz="1400" dirty="0" err="1" smtClean="0"/>
              <a:t>Lenehan</a:t>
            </a:r>
            <a:r>
              <a:rPr lang="en-IE" sz="1400" dirty="0" smtClean="0"/>
              <a:t> drove into the Toll House without notice on 21/3/2017 and asked to hear my views on KCC’s proposals for repairing the bridge wall which terminated their site  (as I understood it, before reflecting on it) on the west side.  They were already in residence in Roseville and she said they were applying for PP for an extension and would show me the plans. </a:t>
            </a:r>
            <a:r>
              <a:rPr lang="en-IE" sz="1400" i="1" dirty="0" smtClean="0"/>
              <a:t>They didn’t show plans. </a:t>
            </a:r>
            <a:r>
              <a:rPr lang="en-IE" sz="1400" dirty="0" smtClean="0"/>
              <a:t>She said they would apply in her name; </a:t>
            </a:r>
            <a:r>
              <a:rPr lang="en-IE" sz="1400" i="1" dirty="0" smtClean="0"/>
              <a:t>they didn’t, they applied in her husband’s, Justin Winston’s name, and used an irregular address and wrong county on the site notice, an incorrect newspaper notice and a different county on the application form. </a:t>
            </a:r>
            <a:endParaRPr lang="en-IE" dirty="0" smtClean="0"/>
          </a:p>
          <a:p>
            <a:endParaRPr lang="en-IE" sz="1400" i="1" dirty="0"/>
          </a:p>
          <a:p>
            <a:r>
              <a:rPr lang="en-IE" sz="1400" dirty="0" smtClean="0"/>
              <a:t>I wrote her an emailed letter dated 5/5/2017, having  eventually seen the plans on the web and said I found nothing of an objectionable nature in the proposed development.  I noticed that her agent, Paul Redmond (not an architect?)  stated that the development “won’t have adverse impact on the proposed Natural Heritage Area”. </a:t>
            </a:r>
          </a:p>
          <a:p>
            <a:endParaRPr lang="en-IE" sz="1400" dirty="0" smtClean="0"/>
          </a:p>
          <a:p>
            <a:r>
              <a:rPr lang="en-IE" sz="1400" dirty="0" smtClean="0"/>
              <a:t>I mentioned our desire that the green wooded ambience of the </a:t>
            </a:r>
            <a:r>
              <a:rPr lang="en-IE" sz="1400" dirty="0" err="1" smtClean="0"/>
              <a:t>Liffey</a:t>
            </a:r>
            <a:r>
              <a:rPr lang="en-IE" sz="1400" dirty="0" smtClean="0"/>
              <a:t> Valley, which we had enjoyed for 25 years  should continue and said that I suspect SDCC ‘s Development Plan may have something to say about keeping it a preventing development on it. </a:t>
            </a:r>
            <a:r>
              <a:rPr lang="en-IE" sz="1400" i="1" dirty="0" smtClean="0"/>
              <a:t>When I did look, I found this to be the case. No development of any kind would be permitted within 30m of the </a:t>
            </a:r>
            <a:r>
              <a:rPr lang="en-IE" sz="1400" i="1" dirty="0" err="1" smtClean="0"/>
              <a:t>Liffey’s</a:t>
            </a:r>
            <a:r>
              <a:rPr lang="en-IE" sz="1400" i="1" dirty="0" smtClean="0"/>
              <a:t> edge in order to protect the recreational amenity.  The wooded </a:t>
            </a:r>
            <a:r>
              <a:rPr lang="en-IE" sz="1400" i="1" dirty="0" err="1" smtClean="0"/>
              <a:t>Liffey</a:t>
            </a:r>
            <a:r>
              <a:rPr lang="en-IE" sz="1400" i="1" dirty="0" smtClean="0"/>
              <a:t> Valley to be carefully preserved etc.</a:t>
            </a:r>
          </a:p>
          <a:p>
            <a:pPr marL="0" indent="0">
              <a:buNone/>
            </a:pPr>
            <a:endParaRPr lang="en-IE" sz="1400" dirty="0" smtClean="0"/>
          </a:p>
          <a:p>
            <a:r>
              <a:rPr lang="en-IE" sz="1400" dirty="0" smtClean="0"/>
              <a:t>More…. </a:t>
            </a:r>
          </a:p>
          <a:p>
            <a:endParaRPr lang="en-IE" sz="1400" dirty="0"/>
          </a:p>
          <a:p>
            <a:r>
              <a:rPr lang="en-IE" sz="1400" i="1" dirty="0" smtClean="0"/>
              <a:t>Ms </a:t>
            </a:r>
            <a:r>
              <a:rPr lang="en-IE" sz="1400" i="1" dirty="0" err="1" smtClean="0"/>
              <a:t>Lenehan</a:t>
            </a:r>
            <a:r>
              <a:rPr lang="en-IE" sz="1400" i="1" dirty="0" smtClean="0"/>
              <a:t> provided her mobile phone and email address on one of my business cards when she called in March; I retain it.</a:t>
            </a:r>
          </a:p>
          <a:p>
            <a:endParaRPr lang="en-IE" sz="1400" i="1" dirty="0"/>
          </a:p>
          <a:p>
            <a:r>
              <a:rPr lang="en-IE" sz="1400" dirty="0" smtClean="0"/>
              <a:t>When the  works on Roseville  extension were  (being) completed, I noticed old 9 inch hollow blocks been thrown down the bank plus a large one tonne sack and bonfires being lit by young people (from the house) on the embankment. I wasn’t favourably impressed with the owner/occupiers’ disposition towards the green area or us.</a:t>
            </a:r>
          </a:p>
          <a:p>
            <a:endParaRPr lang="en-IE" sz="1400" dirty="0"/>
          </a:p>
          <a:p>
            <a:r>
              <a:rPr lang="en-IE" sz="1400" dirty="0" smtClean="0"/>
              <a:t>By email dated 30/11/2020 I made a written complaint to SDCC alleging a series of  Unauthorised Development on the  Roseville site….</a:t>
            </a:r>
          </a:p>
          <a:p>
            <a:endParaRPr lang="en-IE" sz="1400" dirty="0" smtClean="0"/>
          </a:p>
        </p:txBody>
      </p:sp>
    </p:spTree>
    <p:extLst>
      <p:ext uri="{BB962C8B-B14F-4D97-AF65-F5344CB8AC3E}">
        <p14:creationId xmlns:p14="http://schemas.microsoft.com/office/powerpoint/2010/main" val="2084719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1362</Words>
  <Application>Microsoft Office PowerPoint</Application>
  <PresentationFormat>On-screen Show (4:3)</PresentationFormat>
  <Paragraphs>62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Roseville, formerly Leixlip Gate Lodge to Lucan Demesne: Part 1, The Toll House</vt:lpstr>
      <vt:lpstr>Liffey Bridge at Leixlip: a protected structure in Co Dublin (to left of central arch) and in Kildare for remaining 3.5  arches.  The Toll House (shown here) is a protected structure in Kildare, RPS No. B11-44; NIAH Ref: 11804076, Leixlip</vt:lpstr>
      <vt:lpstr>Composite View of Liffey Bridge, Toll House &amp; Garden, 1990s.  The Toll House (from ca 1730) is a protected structure in the Co Kildare Development Plan since this classification began, on or before ca 1971.</vt:lpstr>
      <vt:lpstr>Aerial Drone photo, 1/5/2018, taken by Martin Blake for KCC. Roseville, as extended, is in bottom left hand corner.  Shows tarmacked area. The Toll House, a 3 storey early 18th c house, is by Liffey edge and Bridge with river frontage to blue railing on river bank. The Liffey Valley extends to the Bridge and much of the timber on south bank, for conservation and extension in SDCC’s Development Plan,  has been cut down since by or for Roseville owner/occupier.</vt:lpstr>
      <vt:lpstr>Toll House viewed from East, taken 5/9/2008. The oriel window on the 3rd storey overlooks the river. Hall door to Bridge, but red garden door is mainly used as the hall door opens directly onto a busy road (&gt;12K vehicles a day)</vt:lpstr>
      <vt:lpstr>Toll House from the southerly direction, taken from Bridge wall while road drainage improvements were being undertaken by KCC. The large sycamore tree has been cut in two by surgeons, consequent on a bough breaking off and holing a slate in the roof.</vt:lpstr>
      <vt:lpstr>Riverside Sycamore tree before and after cut, 20/4/2018</vt:lpstr>
      <vt:lpstr>Toll House Details</vt:lpstr>
      <vt:lpstr>Roseville Developments…</vt:lpstr>
      <vt:lpstr>Letter to SDCC alleging UD on Roseville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Roseville, formerly Leixlip Gate Lodge, Lucan Demesne</dc:title>
  <dc:creator>John</dc:creator>
  <cp:lastModifiedBy>John</cp:lastModifiedBy>
  <cp:revision>30</cp:revision>
  <dcterms:created xsi:type="dcterms:W3CDTF">2021-03-05T21:15:12Z</dcterms:created>
  <dcterms:modified xsi:type="dcterms:W3CDTF">2021-04-26T13:17:08Z</dcterms:modified>
</cp:coreProperties>
</file>